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97675" cy="9926638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layout>
        <c:manualLayout>
          <c:xMode val="edge"/>
          <c:yMode val="edge"/>
          <c:x val="0.48485931486543465"/>
          <c:y val="1.04565112136111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>
        <c:manualLayout>
          <c:layoutTarget val="inner"/>
          <c:xMode val="edge"/>
          <c:yMode val="edge"/>
          <c:x val="1.998558470346647E-2"/>
          <c:y val="0.10876231379607747"/>
          <c:w val="0.40074089184447798"/>
          <c:h val="0.75729730229823267"/>
        </c:manualLayout>
      </c:layout>
      <c:doughnutChart>
        <c:varyColors val="1"/>
        <c:ser>
          <c:idx val="0"/>
          <c:order val="0"/>
          <c:tx>
            <c:strRef>
              <c:f>Folha1!$B$1</c:f>
              <c:strCache>
                <c:ptCount val="1"/>
                <c:pt idx="0">
                  <c:v>FSE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accent1">
                  <a:shade val="76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831-46F2-B31D-FF677E37411A}"/>
              </c:ext>
            </c:extLst>
          </c:dPt>
          <c:dPt>
            <c:idx val="1"/>
            <c:bubble3D val="0"/>
            <c:spPr>
              <a:solidFill>
                <a:schemeClr val="accent1">
                  <a:tint val="77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831-46F2-B31D-FF677E37411A}"/>
              </c:ext>
            </c:extLst>
          </c:dPt>
          <c:dPt>
            <c:idx val="2"/>
            <c:bubble3D val="0"/>
            <c:spPr>
              <a:solidFill>
                <a:schemeClr val="accent1">
                  <a:tint val="65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831-46F2-B31D-FF677E37411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Folha1!$A$2:$A$4</c:f>
              <c:strCache>
                <c:ptCount val="2"/>
                <c:pt idx="0">
                  <c:v>Investimento elegível: 216.697,64 €</c:v>
                </c:pt>
                <c:pt idx="1">
                  <c:v>Incentivo: 105.532,64 €</c:v>
                </c:pt>
              </c:strCache>
            </c:strRef>
          </c:cat>
          <c:val>
            <c:numRef>
              <c:f>Folha1!$B$2:$B$4</c:f>
              <c:numCache>
                <c:formatCode>0%</c:formatCode>
                <c:ptCount val="3"/>
                <c:pt idx="0">
                  <c:v>0.5129958960328318</c:v>
                </c:pt>
                <c:pt idx="1">
                  <c:v>0.48700410396716826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E3A-F64D-9504-B96CCE35692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0"/>
      </c:doughnutChart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ayout>
        <c:manualLayout>
          <c:xMode val="edge"/>
          <c:yMode val="edge"/>
          <c:x val="0.41414929351447649"/>
          <c:y val="0.36085654575340437"/>
          <c:w val="0.57599900604140453"/>
          <c:h val="0.59997779584720667"/>
        </c:manualLayout>
      </c:layout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P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23/06/2021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35620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23/06/2021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06686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23/06/2021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33632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23/06/2021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5177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23/06/2021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7852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23/06/2021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59712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23/06/2021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68837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23/06/2021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5358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23/06/2021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96407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23/06/2021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7873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23/06/2021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60728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B6BE1-CA7C-43BF-A957-BE33006B1879}" type="datetimeFigureOut">
              <a:rPr lang="pt-PT" smtClean="0"/>
              <a:t>23/06/2021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00815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chart" Target="../charts/chart1.xml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89438" y="243406"/>
            <a:ext cx="4819135" cy="6390968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Retângulo 11"/>
          <p:cNvSpPr/>
          <p:nvPr/>
        </p:nvSpPr>
        <p:spPr>
          <a:xfrm>
            <a:off x="2176504" y="1424184"/>
            <a:ext cx="4413764" cy="10750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CaixaDeTexto 12"/>
          <p:cNvSpPr txBox="1"/>
          <p:nvPr/>
        </p:nvSpPr>
        <p:spPr>
          <a:xfrm>
            <a:off x="2176504" y="1065706"/>
            <a:ext cx="453733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 dirty="0"/>
              <a:t>Designação do projeto | </a:t>
            </a:r>
            <a:r>
              <a:rPr lang="pt-PT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MEIVCORE </a:t>
            </a:r>
            <a:r>
              <a:rPr lang="pt-PT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 Projeto Autónomo de Formação</a:t>
            </a:r>
            <a:r>
              <a:rPr lang="pt-PT" sz="1100" dirty="0"/>
              <a:t/>
            </a:r>
            <a:br>
              <a:rPr lang="pt-PT" sz="1100" dirty="0"/>
            </a:br>
            <a:r>
              <a:rPr lang="pt-PT" sz="1100" dirty="0"/>
              <a:t>Código do projeto </a:t>
            </a:r>
            <a:r>
              <a:rPr lang="pt-PT" sz="1100" dirty="0" smtClean="0"/>
              <a:t>| </a:t>
            </a:r>
            <a:r>
              <a:rPr lang="pt-PT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POCI-03-3560-FSE-072477</a:t>
            </a:r>
          </a:p>
          <a:p>
            <a:r>
              <a:rPr lang="pt-PT" sz="1100" dirty="0" smtClean="0"/>
              <a:t>Objetivo principal |</a:t>
            </a:r>
            <a:r>
              <a:rPr lang="pt-PT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pt-PT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Promoção da sustentabilidade e da qualidade do emprego</a:t>
            </a:r>
          </a:p>
          <a:p>
            <a:r>
              <a:rPr lang="pt-PT" sz="1100" dirty="0" smtClean="0"/>
              <a:t>Região </a:t>
            </a:r>
            <a:r>
              <a:rPr lang="pt-PT" sz="1100" dirty="0"/>
              <a:t>de intervenção </a:t>
            </a:r>
            <a:r>
              <a:rPr lang="pt-PT" sz="1100" dirty="0" smtClean="0"/>
              <a:t>| </a:t>
            </a:r>
            <a:r>
              <a:rPr lang="pt-PT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Norte</a:t>
            </a:r>
            <a:endParaRPr lang="pt-PT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pt-PT" sz="1100" dirty="0"/>
              <a:t>Entidade beneficiária </a:t>
            </a:r>
            <a:r>
              <a:rPr lang="pt-PT" sz="1100" dirty="0" smtClean="0"/>
              <a:t>| </a:t>
            </a:r>
            <a:r>
              <a:rPr lang="pt-PT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MEIVCORE, LDA.</a:t>
            </a:r>
            <a:endParaRPr lang="pt-PT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2176504" y="2603050"/>
            <a:ext cx="4537331" cy="1050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2194374" y="2000860"/>
            <a:ext cx="45373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 dirty="0"/>
              <a:t>Data de aprovação </a:t>
            </a:r>
            <a:r>
              <a:rPr lang="pt-PT" sz="1100" dirty="0" smtClean="0"/>
              <a:t>| </a:t>
            </a:r>
            <a:r>
              <a:rPr lang="pt-PT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22-12-2020</a:t>
            </a:r>
            <a:endParaRPr lang="pt-PT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pt-PT" sz="1100" dirty="0"/>
              <a:t>Data de início | </a:t>
            </a:r>
            <a:r>
              <a:rPr lang="pt-PT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01-10-2020</a:t>
            </a:r>
            <a:r>
              <a:rPr lang="pt-PT" sz="1100" dirty="0"/>
              <a:t/>
            </a:r>
            <a:br>
              <a:rPr lang="pt-PT" sz="1100" dirty="0"/>
            </a:br>
            <a:r>
              <a:rPr lang="pt-PT" sz="1100" dirty="0"/>
              <a:t>Data de conclusão </a:t>
            </a:r>
            <a:r>
              <a:rPr lang="pt-PT" sz="1100"/>
              <a:t>| </a:t>
            </a:r>
            <a:r>
              <a:rPr lang="pt-PT" sz="9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30-09-2022</a:t>
            </a:r>
            <a:endParaRPr lang="pt-PT" sz="900" dirty="0"/>
          </a:p>
          <a:p>
            <a:r>
              <a:rPr lang="pt-PT" sz="1100" dirty="0"/>
              <a:t>Custo total elegível |</a:t>
            </a:r>
            <a:r>
              <a:rPr lang="pt-PT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pt-PT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216.697,64 </a:t>
            </a:r>
            <a:r>
              <a:rPr lang="pt-PT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EUR</a:t>
            </a:r>
          </a:p>
          <a:p>
            <a:r>
              <a:rPr lang="pt-PT" sz="1100" dirty="0"/>
              <a:t>Apoio financeiro da União Europeia </a:t>
            </a:r>
            <a:r>
              <a:rPr lang="pt-PT" sz="1100" dirty="0" smtClean="0"/>
              <a:t>| </a:t>
            </a:r>
            <a:r>
              <a:rPr lang="pt-PT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FSE </a:t>
            </a:r>
            <a:r>
              <a:rPr lang="pt-PT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– </a:t>
            </a:r>
            <a:r>
              <a:rPr lang="pt-PT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105.532,64 </a:t>
            </a:r>
            <a:r>
              <a:rPr lang="pt-PT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EUR		            	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2179817" y="2882393"/>
            <a:ext cx="4484940" cy="176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1000" dirty="0"/>
              <a:t>Objetivos, atividades e resultados esperados/atingidos: </a:t>
            </a:r>
          </a:p>
          <a:p>
            <a:pPr algn="just"/>
            <a:r>
              <a:rPr lang="pt-PT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 plano de formação desenhado assume-se como instrumento de gestão de RH, composto por ações que visam melhorar as competências de cada indivíduo e o desenvolvimento da empresa. A sua realização permitirá o crescimento pessoal e profissional dos colaboradores em função das metas traçadas e, em simultâneo, o cumprimento dos objetivos estratégicos delineados pela empresa. Os indicadores de resultado a alcançar no âmbito do projeto são os seguintes:</a:t>
            </a:r>
          </a:p>
          <a:p>
            <a:pPr marL="171450" indent="-171450" algn="just">
              <a:buFontTx/>
              <a:buChar char="-"/>
            </a:pPr>
            <a:r>
              <a:rPr lang="pt-PT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Grau de cumprimento das atividades previstas no plano de formação, aferido através da relação entre o número de horas de formação programadas e o número de horas de formação realizadas no âmbito do projeto (%): 100%;</a:t>
            </a:r>
          </a:p>
          <a:p>
            <a:pPr marL="171450" indent="-171450" algn="just">
              <a:buFontTx/>
              <a:buChar char="-"/>
            </a:pPr>
            <a:r>
              <a:rPr lang="pt-PT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Percentagem de trabalhadores que, por método de inquirição, se considerem mais aptos para a inovação e gestão, em relação ao total de trabalhadores abrangidos: 100%</a:t>
            </a:r>
          </a:p>
        </p:txBody>
      </p:sp>
      <p:pic>
        <p:nvPicPr>
          <p:cNvPr id="1026" name="Picture 2" descr="C:\Users\maria.menezes\Desktop\barr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9438" y="6238443"/>
            <a:ext cx="4819135" cy="395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3" name="Gráfico 32"/>
          <p:cNvGraphicFramePr/>
          <p:nvPr>
            <p:extLst>
              <p:ext uri="{D42A27DB-BD31-4B8C-83A1-F6EECF244321}">
                <p14:modId xmlns:p14="http://schemas.microsoft.com/office/powerpoint/2010/main" val="2566452039"/>
              </p:ext>
            </p:extLst>
          </p:nvPr>
        </p:nvGraphicFramePr>
        <p:xfrm>
          <a:off x="3426924" y="4565374"/>
          <a:ext cx="1990725" cy="9727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Imagem 6"/>
          <p:cNvPicPr>
            <a:picLocks noChangeAspect="1"/>
          </p:cNvPicPr>
          <p:nvPr/>
        </p:nvPicPr>
        <p:blipFill rotWithShape="1">
          <a:blip r:embed="rId4"/>
          <a:srcRect l="20386" t="18864" r="-109"/>
          <a:stretch/>
        </p:blipFill>
        <p:spPr>
          <a:xfrm>
            <a:off x="2208555" y="381771"/>
            <a:ext cx="4381713" cy="574836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48754" y="5510364"/>
            <a:ext cx="870896" cy="870896"/>
          </a:xfrm>
          <a:prstGeom prst="rect">
            <a:avLst/>
          </a:prstGeom>
        </p:spPr>
      </p:pic>
      <p:pic>
        <p:nvPicPr>
          <p:cNvPr id="24" name="Imagem 23" descr="C:\Users\Susana Claro\Desktop\4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8964" y="5660208"/>
            <a:ext cx="1001412" cy="5971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Imagem 24" descr="C:\Users\Susana Claro\Desktop\5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6" y="5659587"/>
            <a:ext cx="919803" cy="60502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Imagem 25" descr="C:\Users\Susana Claro\Desktop\2.jp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8225" y="5669112"/>
            <a:ext cx="948377" cy="597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Imagem 26" descr="C:\Users\Susana Claro\Desktop\6.jpg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602" y="5669003"/>
            <a:ext cx="1011971" cy="5956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271207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170</Words>
  <Application>Microsoft Office PowerPoint</Application>
  <PresentationFormat>Ecrã Panorâmico</PresentationFormat>
  <Paragraphs>13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Paula Vicente</dc:creator>
  <cp:lastModifiedBy>Susana Claro</cp:lastModifiedBy>
  <cp:revision>90</cp:revision>
  <cp:lastPrinted>2019-05-29T15:34:45Z</cp:lastPrinted>
  <dcterms:created xsi:type="dcterms:W3CDTF">2016-05-05T08:41:36Z</dcterms:created>
  <dcterms:modified xsi:type="dcterms:W3CDTF">2021-06-23T07:46:53Z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58707db-cea7-4907-92d1-cf323291762b_Enabled">
    <vt:lpwstr>True</vt:lpwstr>
  </property>
  <property fmtid="{D5CDD505-2E9C-101B-9397-08002B2CF9AE}" pid="3" name="MSIP_Label_e58707db-cea7-4907-92d1-cf323291762b_SiteId">
    <vt:lpwstr>e11cbe9c-f680-44b9-9d42-d705f740b888</vt:lpwstr>
  </property>
  <property fmtid="{D5CDD505-2E9C-101B-9397-08002B2CF9AE}" pid="4" name="MSIP_Label_e58707db-cea7-4907-92d1-cf323291762b_Owner">
    <vt:lpwstr>pedro.a.silva@kanthal.com</vt:lpwstr>
  </property>
  <property fmtid="{D5CDD505-2E9C-101B-9397-08002B2CF9AE}" pid="5" name="MSIP_Label_e58707db-cea7-4907-92d1-cf323291762b_SetDate">
    <vt:lpwstr>2020-09-16T08:54:07.7500644Z</vt:lpwstr>
  </property>
  <property fmtid="{D5CDD505-2E9C-101B-9397-08002B2CF9AE}" pid="6" name="MSIP_Label_e58707db-cea7-4907-92d1-cf323291762b_Name">
    <vt:lpwstr>Restricted (i2)</vt:lpwstr>
  </property>
  <property fmtid="{D5CDD505-2E9C-101B-9397-08002B2CF9AE}" pid="7" name="MSIP_Label_e58707db-cea7-4907-92d1-cf323291762b_Application">
    <vt:lpwstr>Microsoft Azure Information Protection</vt:lpwstr>
  </property>
  <property fmtid="{D5CDD505-2E9C-101B-9397-08002B2CF9AE}" pid="8" name="MSIP_Label_e58707db-cea7-4907-92d1-cf323291762b_Extended_MSFT_Method">
    <vt:lpwstr>Automatic</vt:lpwstr>
  </property>
  <property fmtid="{D5CDD505-2E9C-101B-9397-08002B2CF9AE}" pid="9" name="Sensitivity">
    <vt:lpwstr>Restricted (i2)</vt:lpwstr>
  </property>
</Properties>
</file>